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82" r:id="rId2"/>
    <p:sldMasterId id="2147483712" r:id="rId3"/>
  </p:sldMasterIdLst>
  <p:sldIdLst>
    <p:sldId id="257" r:id="rId4"/>
    <p:sldId id="265" r:id="rId5"/>
    <p:sldId id="259" r:id="rId6"/>
    <p:sldId id="274" r:id="rId7"/>
    <p:sldId id="268" r:id="rId8"/>
    <p:sldId id="273" r:id="rId9"/>
    <p:sldId id="277" r:id="rId10"/>
    <p:sldId id="275" r:id="rId11"/>
    <p:sldId id="276" r:id="rId12"/>
    <p:sldId id="269" r:id="rId13"/>
    <p:sldId id="270" r:id="rId14"/>
    <p:sldId id="271" r:id="rId15"/>
    <p:sldId id="261" r:id="rId16"/>
    <p:sldId id="262" r:id="rId17"/>
    <p:sldId id="278" r:id="rId18"/>
    <p:sldId id="279" r:id="rId19"/>
    <p:sldId id="281" r:id="rId20"/>
    <p:sldId id="282" r:id="rId21"/>
    <p:sldId id="284" r:id="rId22"/>
    <p:sldId id="263" r:id="rId23"/>
    <p:sldId id="310" r:id="rId24"/>
    <p:sldId id="285" r:id="rId25"/>
    <p:sldId id="290" r:id="rId26"/>
    <p:sldId id="291" r:id="rId27"/>
    <p:sldId id="301" r:id="rId28"/>
    <p:sldId id="303" r:id="rId29"/>
    <p:sldId id="305" r:id="rId30"/>
    <p:sldId id="307" r:id="rId31"/>
    <p:sldId id="308" r:id="rId32"/>
    <p:sldId id="309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11" r:id="rId41"/>
    <p:sldId id="292" r:id="rId42"/>
    <p:sldId id="313" r:id="rId43"/>
    <p:sldId id="283" r:id="rId44"/>
    <p:sldId id="31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laji MA" initials="BM" lastIdx="1" clrIdx="0">
    <p:extLst>
      <p:ext uri="{19B8F6BF-5375-455C-9EA6-DF929625EA0E}">
        <p15:presenceInfo xmlns:p15="http://schemas.microsoft.com/office/powerpoint/2012/main" userId="S-1-5-21-1332575492-2139584990-3380526925-191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3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556000" y="3254381"/>
            <a:ext cx="7721600" cy="923729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600" b="1" spc="-188" baseline="0"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6400" y="4209744"/>
            <a:ext cx="5791200" cy="685800"/>
          </a:xfrm>
        </p:spPr>
        <p:txBody>
          <a:bodyPr>
            <a:normAutofit/>
          </a:bodyPr>
          <a:lstStyle>
            <a:lvl1pPr marL="0" indent="0" algn="r">
              <a:buNone/>
              <a:defRPr sz="1800" b="1" spc="-75" baseline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Style</a:t>
            </a:r>
            <a:endParaRPr lang="en-US" dirty="0"/>
          </a:p>
        </p:txBody>
      </p:sp>
      <p:pic>
        <p:nvPicPr>
          <p:cNvPr id="10" name="Picture 9" descr="prodapt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359" y="1071190"/>
            <a:ext cx="4762500" cy="762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0" y="2133451"/>
            <a:ext cx="12192000" cy="272503"/>
            <a:chOff x="0" y="2133446"/>
            <a:chExt cx="9144000" cy="272503"/>
          </a:xfrm>
          <a:effectLst>
            <a:outerShdw blurRad="50800" dist="25400" dir="6000000" algn="t" rotWithShape="0">
              <a:prstClr val="black">
                <a:alpha val="30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>
              <a:off x="0" y="2133446"/>
              <a:ext cx="2822576" cy="27250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19400" y="2133446"/>
              <a:ext cx="6324600" cy="272503"/>
            </a:xfrm>
            <a:prstGeom prst="rect">
              <a:avLst/>
            </a:prstGeom>
            <a:solidFill>
              <a:srgbClr val="D109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Date Placeholder 3"/>
          <p:cNvSpPr txBox="1">
            <a:spLocks/>
          </p:cNvSpPr>
          <p:nvPr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5" name="Picture 14" descr="prodapt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8358" y="1071190"/>
            <a:ext cx="4762500" cy="762000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0" y="2133447"/>
            <a:ext cx="12192000" cy="272503"/>
            <a:chOff x="0" y="2133446"/>
            <a:chExt cx="9144000" cy="272503"/>
          </a:xfrm>
          <a:effectLst>
            <a:outerShdw blurRad="50800" dist="25400" dir="6000000" algn="t" rotWithShape="0">
              <a:prstClr val="black">
                <a:alpha val="30000"/>
              </a:prstClr>
            </a:outerShdw>
          </a:effectLst>
        </p:grpSpPr>
        <p:sp>
          <p:nvSpPr>
            <p:cNvPr id="17" name="Rectangle 16"/>
            <p:cNvSpPr/>
            <p:nvPr userDrawn="1"/>
          </p:nvSpPr>
          <p:spPr>
            <a:xfrm>
              <a:off x="0" y="2133446"/>
              <a:ext cx="2822576" cy="27250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819400" y="2133446"/>
              <a:ext cx="6324600" cy="272503"/>
            </a:xfrm>
            <a:prstGeom prst="rect">
              <a:avLst/>
            </a:prstGeom>
            <a:solidFill>
              <a:srgbClr val="D109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19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57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000" y="1066802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5139" y="1217689"/>
            <a:ext cx="11441724" cy="4986167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IN" dirty="0"/>
          </a:p>
        </p:txBody>
      </p:sp>
      <p:sp>
        <p:nvSpPr>
          <p:cNvPr id="10" name="Date Placeholder 3"/>
          <p:cNvSpPr txBox="1">
            <a:spLocks/>
          </p:cNvSpPr>
          <p:nvPr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32800" y="5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03203" y="304800"/>
            <a:ext cx="9258300" cy="56356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>
              <a:defRPr sz="2600" b="1" spc="-15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defTabSz="685800">
              <a:spcBef>
                <a:spcPct val="0"/>
              </a:spcBef>
              <a:defRPr/>
            </a:pPr>
            <a:r>
              <a:rPr lang="en-US" sz="1950" dirty="0" smtClean="0">
                <a:solidFill>
                  <a:srgbClr val="1F497D">
                    <a:lumMod val="75000"/>
                  </a:srgbClr>
                </a:solidFill>
                <a:ea typeface="+mj-ea"/>
              </a:rPr>
              <a:t>Title Slide</a:t>
            </a:r>
            <a:endParaRPr lang="en-US" sz="1950" dirty="0">
              <a:solidFill>
                <a:srgbClr val="1F497D">
                  <a:lumMod val="75000"/>
                </a:srgbClr>
              </a:solidFill>
              <a:ea typeface="+mj-ea"/>
            </a:endParaRPr>
          </a:p>
        </p:txBody>
      </p:sp>
      <p:pic>
        <p:nvPicPr>
          <p:cNvPr id="19" name="Picture 18" descr="prodapt-logo.png"/>
          <p:cNvPicPr>
            <a:picLocks noChangeAspect="1"/>
          </p:cNvPicPr>
          <p:nvPr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6" y="379091"/>
            <a:ext cx="2052125" cy="430534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192000" y="1066801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 userDrawn="1"/>
        </p:nvSpPr>
        <p:spPr>
          <a:xfrm>
            <a:off x="203201" y="304800"/>
            <a:ext cx="92583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600" b="1" spc="-15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>
              <a:spcBef>
                <a:spcPct val="0"/>
              </a:spcBef>
              <a:defRPr/>
            </a:pPr>
            <a:r>
              <a:rPr lang="en-US" sz="2600" dirty="0" smtClean="0">
                <a:solidFill>
                  <a:srgbClr val="1F497D">
                    <a:lumMod val="75000"/>
                  </a:srgbClr>
                </a:solidFill>
              </a:rPr>
              <a:t>Title Slide</a:t>
            </a:r>
            <a:endParaRPr lang="en-US" sz="2600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25" name="Picture 24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8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556000" y="3254377"/>
            <a:ext cx="7721600" cy="923729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4800" b="1" spc="-250" baseline="0"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6400" y="4209744"/>
            <a:ext cx="57912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 b="1" spc="-100" baseline="0">
                <a:solidFill>
                  <a:schemeClr val="tx1">
                    <a:tint val="75000"/>
                  </a:schemeClr>
                </a:solidFill>
                <a:latin typeface="+mj-lt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Style</a:t>
            </a:r>
            <a:endParaRPr lang="en-US" dirty="0"/>
          </a:p>
        </p:txBody>
      </p:sp>
      <p:pic>
        <p:nvPicPr>
          <p:cNvPr id="10" name="Picture 9" descr="prodapt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8358" y="1071190"/>
            <a:ext cx="4762500" cy="7620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0" y="2133447"/>
            <a:ext cx="12192000" cy="272503"/>
            <a:chOff x="0" y="2133446"/>
            <a:chExt cx="9144000" cy="272503"/>
          </a:xfrm>
          <a:effectLst>
            <a:outerShdw blurRad="50800" dist="25400" dir="6000000" algn="t" rotWithShape="0">
              <a:prstClr val="black">
                <a:alpha val="30000"/>
              </a:prstClr>
            </a:outerShdw>
          </a:effectLst>
        </p:grpSpPr>
        <p:sp>
          <p:nvSpPr>
            <p:cNvPr id="9" name="Rectangle 8"/>
            <p:cNvSpPr/>
            <p:nvPr userDrawn="1"/>
          </p:nvSpPr>
          <p:spPr>
            <a:xfrm>
              <a:off x="0" y="2133446"/>
              <a:ext cx="2822576" cy="27250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819400" y="2133446"/>
              <a:ext cx="6324600" cy="272503"/>
            </a:xfrm>
            <a:prstGeom prst="rect">
              <a:avLst/>
            </a:prstGeom>
            <a:solidFill>
              <a:srgbClr val="D109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436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92000" y="1066801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03201" y="304800"/>
            <a:ext cx="9258300" cy="5635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600" b="1" spc="-15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Title Slide</a:t>
            </a:r>
            <a:endParaRPr lang="en-US" dirty="0"/>
          </a:p>
        </p:txBody>
      </p:sp>
      <p:sp>
        <p:nvSpPr>
          <p:cNvPr id="21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26" name="Picture 25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355600" y="1153455"/>
            <a:ext cx="11516784" cy="5387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482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92000" y="1066801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21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2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11582400" cy="544068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03201" y="304800"/>
            <a:ext cx="9258300" cy="5635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600" b="1" spc="-15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Title Slide</a:t>
            </a:r>
            <a:endParaRPr lang="en-US" dirty="0"/>
          </a:p>
        </p:txBody>
      </p:sp>
      <p:pic>
        <p:nvPicPr>
          <p:cNvPr id="14" name="Picture 13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94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26192" y="3947146"/>
            <a:ext cx="8102209" cy="63182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4000" b="1" spc="-150" baseline="0"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pic>
        <p:nvPicPr>
          <p:cNvPr id="10" name="Picture 9" descr="prodapt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8358" y="2112197"/>
            <a:ext cx="4762500" cy="7620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0" y="3118185"/>
            <a:ext cx="12192000" cy="272503"/>
            <a:chOff x="0" y="2133446"/>
            <a:chExt cx="9144000" cy="272503"/>
          </a:xfrm>
          <a:effectLst>
            <a:outerShdw blurRad="50800" dist="25400" dir="6000000" algn="t" rotWithShape="0">
              <a:prstClr val="black">
                <a:alpha val="30000"/>
              </a:prstClr>
            </a:outerShdw>
          </a:effectLst>
        </p:grpSpPr>
        <p:sp>
          <p:nvSpPr>
            <p:cNvPr id="14" name="Rectangle 13"/>
            <p:cNvSpPr/>
            <p:nvPr userDrawn="1"/>
          </p:nvSpPr>
          <p:spPr>
            <a:xfrm>
              <a:off x="0" y="2133446"/>
              <a:ext cx="2822576" cy="27250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819400" y="2133446"/>
              <a:ext cx="6324600" cy="272503"/>
            </a:xfrm>
            <a:prstGeom prst="rect">
              <a:avLst/>
            </a:prstGeom>
            <a:solidFill>
              <a:srgbClr val="D109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482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5994400" y="1066801"/>
            <a:ext cx="6016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92000" y="1066801"/>
            <a:ext cx="5700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128" y="1193801"/>
            <a:ext cx="533947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81101"/>
            <a:ext cx="560493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03201" y="304800"/>
            <a:ext cx="9258300" cy="5635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600" b="1" spc="-15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Title Slide</a:t>
            </a:r>
            <a:endParaRPr lang="en-US" dirty="0"/>
          </a:p>
        </p:txBody>
      </p:sp>
      <p:pic>
        <p:nvPicPr>
          <p:cNvPr id="18" name="Picture 17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37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5994400" y="1066801"/>
            <a:ext cx="6016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92000" y="1066801"/>
            <a:ext cx="5700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667" y="1268413"/>
            <a:ext cx="53509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8667" y="1908175"/>
            <a:ext cx="53509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2567" y="1281113"/>
            <a:ext cx="56261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2567" y="1920875"/>
            <a:ext cx="56261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03201" y="304800"/>
            <a:ext cx="9258300" cy="5635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600" b="1" spc="-15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Title Slide</a:t>
            </a:r>
            <a:endParaRPr lang="en-US" dirty="0"/>
          </a:p>
        </p:txBody>
      </p:sp>
      <p:pic>
        <p:nvPicPr>
          <p:cNvPr id="20" name="Picture 19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43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26856" y="992927"/>
            <a:ext cx="6301544" cy="63182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4000" b="1" spc="-150" baseline="0"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pic>
        <p:nvPicPr>
          <p:cNvPr id="9" name="Picture 8" descr="prodapt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8358" y="3378304"/>
            <a:ext cx="4762500" cy="7620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0" y="4440562"/>
            <a:ext cx="12192000" cy="272503"/>
            <a:chOff x="0" y="2133446"/>
            <a:chExt cx="9144000" cy="272503"/>
          </a:xfrm>
          <a:effectLst>
            <a:outerShdw blurRad="50800" dist="25400" dir="6000000" algn="t" rotWithShape="0">
              <a:prstClr val="black">
                <a:alpha val="30000"/>
              </a:prstClr>
            </a:outerShdw>
          </a:effectLst>
        </p:grpSpPr>
        <p:sp>
          <p:nvSpPr>
            <p:cNvPr id="14" name="Rectangle 13"/>
            <p:cNvSpPr/>
            <p:nvPr userDrawn="1"/>
          </p:nvSpPr>
          <p:spPr>
            <a:xfrm>
              <a:off x="0" y="2133446"/>
              <a:ext cx="2822576" cy="27250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819400" y="2133446"/>
              <a:ext cx="6324600" cy="272503"/>
            </a:xfrm>
            <a:prstGeom prst="rect">
              <a:avLst/>
            </a:prstGeom>
            <a:solidFill>
              <a:srgbClr val="D109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521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92000" y="1066801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5138" y="1217685"/>
            <a:ext cx="11441724" cy="49861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203201" y="304800"/>
            <a:ext cx="92583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600" b="1" spc="-15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>
              <a:spcBef>
                <a:spcPct val="0"/>
              </a:spcBef>
              <a:defRPr/>
            </a:pPr>
            <a:r>
              <a:rPr lang="en-US" sz="2600" dirty="0" smtClean="0">
                <a:solidFill>
                  <a:srgbClr val="1F497D">
                    <a:lumMod val="75000"/>
                  </a:srgbClr>
                </a:solidFill>
              </a:rPr>
              <a:t>Title Slide</a:t>
            </a:r>
            <a:endParaRPr lang="en-US" sz="2600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19" name="Picture 18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24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256" y="1447802"/>
            <a:ext cx="8827957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5256" y="4777380"/>
            <a:ext cx="8827957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0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000" y="1066802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03203" y="304800"/>
            <a:ext cx="9258300" cy="5635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50" b="1" spc="-113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Title Slide</a:t>
            </a:r>
            <a:endParaRPr lang="en-US" dirty="0"/>
          </a:p>
        </p:txBody>
      </p:sp>
      <p:sp>
        <p:nvSpPr>
          <p:cNvPr id="21" name="Date Placeholder 3"/>
          <p:cNvSpPr txBox="1">
            <a:spLocks/>
          </p:cNvSpPr>
          <p:nvPr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2" name="Footer Placeholder 4"/>
          <p:cNvSpPr txBox="1">
            <a:spLocks/>
          </p:cNvSpPr>
          <p:nvPr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5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432800" y="5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pic>
        <p:nvPicPr>
          <p:cNvPr id="26" name="Picture 25" descr="prodapt-logo.png"/>
          <p:cNvPicPr>
            <a:picLocks noChangeAspect="1"/>
          </p:cNvPicPr>
          <p:nvPr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6" y="379091"/>
            <a:ext cx="2052125" cy="430534"/>
          </a:xfrm>
          <a:prstGeom prst="rect">
            <a:avLst/>
          </a:prstGeom>
        </p:spPr>
      </p:pic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355600" y="1153457"/>
            <a:ext cx="11516784" cy="5387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2" name="Rectangle 11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92000" y="1066801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4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29" name="Picture 28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05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975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8" y="2861735"/>
            <a:ext cx="8827956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256" y="4777381"/>
            <a:ext cx="8827957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52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601" y="2060577"/>
            <a:ext cx="439748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5967" y="2056093"/>
            <a:ext cx="4397487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30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600" y="1905000"/>
            <a:ext cx="439748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601" y="2514600"/>
            <a:ext cx="439748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5969" y="1905000"/>
            <a:ext cx="43974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5969" y="2514600"/>
            <a:ext cx="439748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20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25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837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5" y="1447800"/>
            <a:ext cx="3401949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863" y="1447800"/>
            <a:ext cx="5197351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5" y="3129282"/>
            <a:ext cx="3401949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007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208" y="1854192"/>
            <a:ext cx="5094232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51357" y="1143000"/>
            <a:ext cx="320123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5" y="3657600"/>
            <a:ext cx="5086304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31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8" y="4800587"/>
            <a:ext cx="8827956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5256" y="685800"/>
            <a:ext cx="8827957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7" y="5367325"/>
            <a:ext cx="882795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953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6" y="1447800"/>
            <a:ext cx="8827957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6" y="3657600"/>
            <a:ext cx="8827957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9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2000" y="1066802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</a:endParaRPr>
          </a:p>
        </p:txBody>
      </p:sp>
      <p:sp>
        <p:nvSpPr>
          <p:cNvPr id="21" name="Date Placeholder 3"/>
          <p:cNvSpPr txBox="1">
            <a:spLocks/>
          </p:cNvSpPr>
          <p:nvPr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2" name="Footer Placeholder 4"/>
          <p:cNvSpPr txBox="1">
            <a:spLocks/>
          </p:cNvSpPr>
          <p:nvPr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5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432800" y="5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11582400" cy="54406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03203" y="304800"/>
            <a:ext cx="9258300" cy="5635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50" b="1" spc="-113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Title Slide</a:t>
            </a:r>
            <a:endParaRPr lang="en-US" dirty="0"/>
          </a:p>
        </p:txBody>
      </p:sp>
      <p:pic>
        <p:nvPicPr>
          <p:cNvPr id="14" name="Picture 13" descr="prodapt-logo.png"/>
          <p:cNvPicPr>
            <a:picLocks noChangeAspect="1"/>
          </p:cNvPicPr>
          <p:nvPr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6" y="379091"/>
            <a:ext cx="2052125" cy="43053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92000" y="1066801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28" name="Picture 27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539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5213" y="1447800"/>
            <a:ext cx="800139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904" y="3771174"/>
            <a:ext cx="7281545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5256" y="4350657"/>
            <a:ext cx="8827957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530" y="971253"/>
            <a:ext cx="80212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2921" y="2613787"/>
            <a:ext cx="80212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76822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255" y="3124201"/>
            <a:ext cx="88279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256" y="4777381"/>
            <a:ext cx="8827957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22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113" y="1981200"/>
            <a:ext cx="29476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633" y="2667000"/>
            <a:ext cx="2928112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4672" y="1981200"/>
            <a:ext cx="29370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4116" y="2667000"/>
            <a:ext cx="294756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6556" y="1981200"/>
            <a:ext cx="29328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6556" y="2667000"/>
            <a:ext cx="293287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711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404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67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633" y="4250949"/>
            <a:ext cx="294081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633" y="2209800"/>
            <a:ext cx="294081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633" y="4827213"/>
            <a:ext cx="294081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90389" y="4250949"/>
            <a:ext cx="293128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90388" y="2209800"/>
            <a:ext cx="293128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9035" y="4827212"/>
            <a:ext cx="29351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6556" y="4250949"/>
            <a:ext cx="293287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6555" y="2209800"/>
            <a:ext cx="2932877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6433" y="4827210"/>
            <a:ext cx="293676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711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404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575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17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6377" y="430215"/>
            <a:ext cx="1753057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633" y="773205"/>
            <a:ext cx="7425083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74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2481-2AE8-4DDE-A260-00342007698C}" type="datetimeFigureOut">
              <a:rPr lang="en-IN" smtClean="0"/>
              <a:t>27-05-2019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EDB3-44E9-47A4-A9B0-1158085357BF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prodapt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8358" y="1071190"/>
            <a:ext cx="4762500" cy="762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0" y="2133447"/>
            <a:ext cx="12192000" cy="272503"/>
            <a:chOff x="0" y="2133446"/>
            <a:chExt cx="9144000" cy="272503"/>
          </a:xfrm>
          <a:effectLst>
            <a:outerShdw blurRad="50800" dist="25400" dir="6000000" algn="t" rotWithShape="0">
              <a:prstClr val="black">
                <a:alpha val="30000"/>
              </a:prstClr>
            </a:outerShdw>
          </a:effectLst>
        </p:grpSpPr>
        <p:sp>
          <p:nvSpPr>
            <p:cNvPr id="9" name="Rectangle 8"/>
            <p:cNvSpPr/>
            <p:nvPr userDrawn="1"/>
          </p:nvSpPr>
          <p:spPr>
            <a:xfrm>
              <a:off x="0" y="2133446"/>
              <a:ext cx="2822576" cy="27250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819400" y="2133446"/>
              <a:ext cx="6324600" cy="272503"/>
            </a:xfrm>
            <a:prstGeom prst="rect">
              <a:avLst/>
            </a:prstGeom>
            <a:solidFill>
              <a:srgbClr val="D109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02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2481-2AE8-4DDE-A260-00342007698C}" type="datetimeFigureOut">
              <a:rPr lang="en-IN" smtClean="0"/>
              <a:t>27-05-2019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EDB3-44E9-47A4-A9B0-1158085357BF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92000" y="1066801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4" name="Picture 13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18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191F-B449-4D1A-855B-8BA5DBB6D61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27-05-2019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80C2-3D44-4872-ABCF-2E2491C7768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182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2481-2AE8-4DDE-A260-00342007698C}" type="datetimeFigureOut">
              <a:rPr lang="en-IN" smtClean="0"/>
              <a:t>27-05-2019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EDB3-44E9-47A4-A9B0-1158085357BF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94400" y="1066801"/>
            <a:ext cx="6016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92000" y="1066801"/>
            <a:ext cx="5700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6" name="Picture 15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8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226194" y="3947146"/>
            <a:ext cx="8102209" cy="63182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spc="-113" baseline="0"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pic>
        <p:nvPicPr>
          <p:cNvPr id="10" name="Picture 9" descr="prodapt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359" y="2112197"/>
            <a:ext cx="4762500" cy="762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3118189"/>
            <a:ext cx="12192000" cy="272503"/>
            <a:chOff x="0" y="2133446"/>
            <a:chExt cx="9144000" cy="272503"/>
          </a:xfrm>
          <a:effectLst>
            <a:outerShdw blurRad="50800" dist="25400" dir="6000000" algn="t" rotWithShape="0">
              <a:prstClr val="black">
                <a:alpha val="30000"/>
              </a:prstClr>
            </a:outerShdw>
          </a:effectLst>
        </p:grpSpPr>
        <p:sp>
          <p:nvSpPr>
            <p:cNvPr id="14" name="Rectangle 13"/>
            <p:cNvSpPr/>
            <p:nvPr/>
          </p:nvSpPr>
          <p:spPr>
            <a:xfrm>
              <a:off x="0" y="2133446"/>
              <a:ext cx="2822576" cy="27250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2133446"/>
              <a:ext cx="6324600" cy="272503"/>
            </a:xfrm>
            <a:prstGeom prst="rect">
              <a:avLst/>
            </a:prstGeom>
            <a:solidFill>
              <a:srgbClr val="D109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pic>
        <p:nvPicPr>
          <p:cNvPr id="8" name="Picture 7" descr="prodapt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8358" y="2112197"/>
            <a:ext cx="4762500" cy="762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0" y="3118185"/>
            <a:ext cx="12192000" cy="272503"/>
            <a:chOff x="0" y="2133446"/>
            <a:chExt cx="9144000" cy="272503"/>
          </a:xfrm>
          <a:effectLst>
            <a:outerShdw blurRad="50800" dist="25400" dir="6000000" algn="t" rotWithShape="0">
              <a:prstClr val="black">
                <a:alpha val="30000"/>
              </a:prstClr>
            </a:outerShdw>
          </a:effectLst>
        </p:grpSpPr>
        <p:sp>
          <p:nvSpPr>
            <p:cNvPr id="11" name="Rectangle 10"/>
            <p:cNvSpPr/>
            <p:nvPr userDrawn="1"/>
          </p:nvSpPr>
          <p:spPr>
            <a:xfrm>
              <a:off x="0" y="2133446"/>
              <a:ext cx="2822576" cy="27250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819400" y="2133446"/>
              <a:ext cx="6324600" cy="272503"/>
            </a:xfrm>
            <a:prstGeom prst="rect">
              <a:avLst/>
            </a:prstGeom>
            <a:solidFill>
              <a:srgbClr val="D109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1558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2481-2AE8-4DDE-A260-00342007698C}" type="datetimeFigureOut">
              <a:rPr lang="en-IN" smtClean="0"/>
              <a:t>27-05-2019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EDB3-44E9-47A4-A9B0-1158085357BF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994400" y="1066801"/>
            <a:ext cx="6016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92000" y="1066801"/>
            <a:ext cx="5700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18" name="Picture 17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41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191F-B449-4D1A-855B-8BA5DBB6D61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27-05-2019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80C2-3D44-4872-ABCF-2E2491C7768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0567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191F-B449-4D1A-855B-8BA5DBB6D61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27-05-2019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80C2-3D44-4872-ABCF-2E2491C7768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80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2481-2AE8-4DDE-A260-00342007698C}" type="datetimeFigureOut">
              <a:rPr lang="en-IN" smtClean="0"/>
              <a:t>27-05-2019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EDB3-44E9-47A4-A9B0-1158085357BF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92000" y="1066801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03201" y="304800"/>
            <a:ext cx="92583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600" b="1" spc="-15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>
              <a:spcBef>
                <a:spcPct val="0"/>
              </a:spcBef>
              <a:defRPr/>
            </a:pPr>
            <a:r>
              <a:rPr lang="en-US" sz="2600" dirty="0" smtClean="0">
                <a:solidFill>
                  <a:srgbClr val="1F497D">
                    <a:lumMod val="75000"/>
                  </a:srgbClr>
                </a:solidFill>
              </a:rPr>
              <a:t>Title Slide</a:t>
            </a:r>
            <a:endParaRPr lang="en-US" sz="2600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16" name="Picture 15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07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191F-B449-4D1A-855B-8BA5DBB6D61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27-05-2019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80C2-3D44-4872-ABCF-2E2491C7768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1130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191F-B449-4D1A-855B-8BA5DBB6D61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27-05-2019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80C2-3D44-4872-ABCF-2E2491C7768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48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191F-B449-4D1A-855B-8BA5DBB6D61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27-05-2019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80C2-3D44-4872-ABCF-2E2491C7768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7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994400" y="1066802"/>
            <a:ext cx="6016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000" y="1066802"/>
            <a:ext cx="5700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</a:endParaRP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32800" y="5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128" y="1193805"/>
            <a:ext cx="5339472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81105"/>
            <a:ext cx="5604933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03203" y="304800"/>
            <a:ext cx="9258300" cy="5635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50" b="1" spc="-113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Title Slide</a:t>
            </a:r>
            <a:endParaRPr lang="en-US" dirty="0"/>
          </a:p>
        </p:txBody>
      </p:sp>
      <p:pic>
        <p:nvPicPr>
          <p:cNvPr id="18" name="Picture 17" descr="prodapt-logo.png"/>
          <p:cNvPicPr>
            <a:picLocks noChangeAspect="1"/>
          </p:cNvPicPr>
          <p:nvPr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6" y="379091"/>
            <a:ext cx="2052125" cy="430534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5994400" y="1066801"/>
            <a:ext cx="6016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192000" y="1066801"/>
            <a:ext cx="5700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27" name="Picture 26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5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994400" y="1066802"/>
            <a:ext cx="6016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2000" y="1066802"/>
            <a:ext cx="5700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</a:endParaRPr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4" name="Footer Placeholder 4"/>
          <p:cNvSpPr txBox="1">
            <a:spLocks/>
          </p:cNvSpPr>
          <p:nvPr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5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32800" y="5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668" y="1268413"/>
            <a:ext cx="53509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8668" y="1908175"/>
            <a:ext cx="53509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2567" y="1281113"/>
            <a:ext cx="5626100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2567" y="1920875"/>
            <a:ext cx="562610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03203" y="304800"/>
            <a:ext cx="9258300" cy="56356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950" b="1" spc="-113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Title Slide</a:t>
            </a:r>
            <a:endParaRPr lang="en-US" dirty="0"/>
          </a:p>
        </p:txBody>
      </p:sp>
      <p:pic>
        <p:nvPicPr>
          <p:cNvPr id="20" name="Picture 19" descr="prodapt-logo.png"/>
          <p:cNvPicPr>
            <a:picLocks noChangeAspect="1"/>
          </p:cNvPicPr>
          <p:nvPr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6" y="379091"/>
            <a:ext cx="2052125" cy="43053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5994400" y="1066801"/>
            <a:ext cx="6016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92000" y="1066801"/>
            <a:ext cx="57008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25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7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30" name="Picture 29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5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026856" y="992927"/>
            <a:ext cx="6301544" cy="631824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000" b="1" spc="-113" baseline="0">
                <a:latin typeface="+mj-lt"/>
                <a:cs typeface="Arial" pitchFamily="34" charset="0"/>
              </a:defRPr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pic>
        <p:nvPicPr>
          <p:cNvPr id="9" name="Picture 8" descr="prodapt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359" y="3378304"/>
            <a:ext cx="4762500" cy="762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4440566"/>
            <a:ext cx="12192000" cy="272503"/>
            <a:chOff x="0" y="2133446"/>
            <a:chExt cx="9144000" cy="272503"/>
          </a:xfrm>
          <a:effectLst>
            <a:outerShdw blurRad="50800" dist="25400" dir="6000000" algn="t" rotWithShape="0">
              <a:prstClr val="black">
                <a:alpha val="30000"/>
              </a:prstClr>
            </a:outerShdw>
          </a:effectLst>
        </p:grpSpPr>
        <p:sp>
          <p:nvSpPr>
            <p:cNvPr id="14" name="Rectangle 13"/>
            <p:cNvSpPr/>
            <p:nvPr/>
          </p:nvSpPr>
          <p:spPr>
            <a:xfrm>
              <a:off x="0" y="2133446"/>
              <a:ext cx="2822576" cy="27250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2133446"/>
              <a:ext cx="6324600" cy="272503"/>
            </a:xfrm>
            <a:prstGeom prst="rect">
              <a:avLst/>
            </a:prstGeom>
            <a:solidFill>
              <a:srgbClr val="D109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" name="Picture 6" descr="prodapt-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28358" y="3378304"/>
            <a:ext cx="4762500" cy="762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0" y="4440562"/>
            <a:ext cx="12192000" cy="272503"/>
            <a:chOff x="0" y="2133446"/>
            <a:chExt cx="9144000" cy="272503"/>
          </a:xfrm>
          <a:effectLst>
            <a:outerShdw blurRad="50800" dist="25400" dir="6000000" algn="t" rotWithShape="0">
              <a:prstClr val="black">
                <a:alpha val="30000"/>
              </a:prstClr>
            </a:outerShdw>
          </a:effectLst>
        </p:grpSpPr>
        <p:sp>
          <p:nvSpPr>
            <p:cNvPr id="10" name="Rectangle 9"/>
            <p:cNvSpPr/>
            <p:nvPr userDrawn="1"/>
          </p:nvSpPr>
          <p:spPr>
            <a:xfrm>
              <a:off x="0" y="2133446"/>
              <a:ext cx="2822576" cy="27250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819400" y="2133446"/>
              <a:ext cx="6324600" cy="272503"/>
            </a:xfrm>
            <a:prstGeom prst="rect">
              <a:avLst/>
            </a:prstGeom>
            <a:solidFill>
              <a:srgbClr val="D109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73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191F-B449-4D1A-855B-8BA5DBB6D61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27-05-2019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580C2-3D44-4872-ABCF-2E2491C7768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0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000" y="1066802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350" dirty="0">
              <a:solidFill>
                <a:prstClr val="white"/>
              </a:solidFill>
            </a:endParaRP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25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525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525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32800" y="5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1131198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31203"/>
            <a:ext cx="6815667" cy="52977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293253"/>
            <a:ext cx="4011084" cy="424594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03203" y="304800"/>
            <a:ext cx="9258300" cy="56356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>
              <a:defRPr sz="2600" b="1" spc="-15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defTabSz="685800">
              <a:spcBef>
                <a:spcPct val="0"/>
              </a:spcBef>
              <a:defRPr/>
            </a:pPr>
            <a:r>
              <a:rPr lang="en-US" sz="1950" dirty="0" smtClean="0">
                <a:solidFill>
                  <a:srgbClr val="1F497D">
                    <a:lumMod val="75000"/>
                  </a:srgbClr>
                </a:solidFill>
                <a:ea typeface="+mj-ea"/>
              </a:rPr>
              <a:t>Title Slide</a:t>
            </a:r>
            <a:endParaRPr lang="en-US" sz="1950" dirty="0">
              <a:solidFill>
                <a:srgbClr val="1F497D">
                  <a:lumMod val="75000"/>
                </a:srgbClr>
              </a:solidFill>
              <a:ea typeface="+mj-ea"/>
            </a:endParaRPr>
          </a:p>
        </p:txBody>
      </p:sp>
      <p:pic>
        <p:nvPicPr>
          <p:cNvPr id="18" name="Picture 17" descr="prodapt-logo.png"/>
          <p:cNvPicPr>
            <a:picLocks noChangeAspect="1"/>
          </p:cNvPicPr>
          <p:nvPr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6" y="379091"/>
            <a:ext cx="2052125" cy="430534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957130"/>
            <a:ext cx="12192000" cy="5900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92000" y="1066801"/>
            <a:ext cx="11808000" cy="562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20" name="Date Placeholder 3"/>
          <p:cNvSpPr txBox="1">
            <a:spLocks/>
          </p:cNvSpPr>
          <p:nvPr userDrawn="1"/>
        </p:nvSpPr>
        <p:spPr>
          <a:xfrm>
            <a:off x="762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E2E6E8-38B5-4D0E-BBEB-9C0127C00B43}" type="datetimeFigureOut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5/27/2019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1" name="Footer Placeholder 4"/>
          <p:cNvSpPr txBox="1">
            <a:spLocks/>
          </p:cNvSpPr>
          <p:nvPr userDrawn="1"/>
        </p:nvSpPr>
        <p:spPr>
          <a:xfrm>
            <a:off x="4165600" y="6649328"/>
            <a:ext cx="3860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Prodapt Confidential @ 2011</a:t>
            </a:r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9258300" y="6649328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prstClr val="white">
                    <a:lumMod val="65000"/>
                  </a:prstClr>
                </a:solidFill>
              </a:rPr>
              <a:t>Slide </a:t>
            </a:r>
            <a:fld id="{72ABD26F-5CEB-4B02-8273-6B38EBB9CDD8}" type="slidenum">
              <a:rPr lang="en-US" sz="700" smtClean="0">
                <a:solidFill>
                  <a:prstClr val="white">
                    <a:lumMod val="65000"/>
                  </a:prstClr>
                </a:solidFill>
              </a:rPr>
              <a:pPr/>
              <a:t>‹#›</a:t>
            </a:fld>
            <a:endParaRPr lang="en-US" sz="7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1"/>
            <a:ext cx="8432800" cy="152399"/>
          </a:xfrm>
          <a:prstGeom prst="rect">
            <a:avLst/>
          </a:prstGeom>
          <a:solidFill>
            <a:srgbClr val="D1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8432800" y="1"/>
            <a:ext cx="3759200" cy="1523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 userDrawn="1"/>
        </p:nvSpPr>
        <p:spPr>
          <a:xfrm>
            <a:off x="203201" y="304800"/>
            <a:ext cx="92583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600" b="1" spc="-15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>
              <a:spcBef>
                <a:spcPct val="0"/>
              </a:spcBef>
              <a:defRPr/>
            </a:pPr>
            <a:r>
              <a:rPr lang="en-US" sz="2600" dirty="0" smtClean="0">
                <a:solidFill>
                  <a:srgbClr val="1F497D">
                    <a:lumMod val="75000"/>
                  </a:srgbClr>
                </a:solidFill>
              </a:rPr>
              <a:t>Title Slide</a:t>
            </a:r>
            <a:endParaRPr lang="en-US" sz="2600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26" name="Picture 25" descr="prodapt-logo.png"/>
          <p:cNvPicPr>
            <a:picLocks noChangeAspect="1"/>
          </p:cNvPicPr>
          <p:nvPr userDrawn="1"/>
        </p:nvPicPr>
        <p:blipFill>
          <a:blip r:embed="rId2" cstate="print"/>
          <a:srcRect r="23737"/>
          <a:stretch>
            <a:fillRect/>
          </a:stretch>
        </p:blipFill>
        <p:spPr>
          <a:xfrm>
            <a:off x="9911275" y="379091"/>
            <a:ext cx="2052125" cy="4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F191F-B449-4D1A-855B-8BA5DBB6D61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27-05-2019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580C2-3D44-4872-ABCF-2E2491C7768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9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70" r:id="rId18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8399243" y="1676400"/>
            <a:ext cx="37592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7586443" y="-457200"/>
            <a:ext cx="21336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8399243" y="6096000"/>
            <a:ext cx="13208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205317" y="2667000"/>
            <a:ext cx="5588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1119717" y="2895600"/>
            <a:ext cx="31496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10327525" y="0"/>
            <a:ext cx="9144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280" y="452718"/>
            <a:ext cx="940717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600" y="2052925"/>
            <a:ext cx="8948872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8419" y="1790661"/>
            <a:ext cx="990599" cy="30487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685800"/>
            <a:fld id="{903F191F-B449-4D1A-855B-8BA5DBB6D61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685800"/>
              <a:t>27-05-2019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4413" y="3225261"/>
            <a:ext cx="3859795" cy="3048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defTabSz="685800"/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5242" y="295737"/>
            <a:ext cx="838417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767580C2-3D44-4872-ABCF-2E2491C7768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406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F191F-B449-4D1A-855B-8BA5DBB6D61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27-05-2019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580C2-3D44-4872-ABCF-2E2491C7768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8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4294967295"/>
          </p:nvPr>
        </p:nvSpPr>
        <p:spPr>
          <a:xfrm>
            <a:off x="0" y="1447800"/>
            <a:ext cx="8828088" cy="3328988"/>
          </a:xfrm>
        </p:spPr>
        <p:txBody>
          <a:bodyPr>
            <a:normAutofit/>
          </a:bodyPr>
          <a:lstStyle/>
          <a:p>
            <a:r>
              <a:rPr lang="en-US" dirty="0" smtClean="0"/>
              <a:t>				Machine Learning</a:t>
            </a:r>
            <a:br>
              <a:rPr lang="en-US" dirty="0" smtClean="0"/>
            </a:br>
            <a:r>
              <a:rPr lang="en-US" dirty="0" smtClean="0"/>
              <a:t>						</a:t>
            </a:r>
            <a:r>
              <a:rPr lang="en-US" dirty="0" err="1" smtClean="0"/>
              <a:t>Balaji.M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27064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Real time </a:t>
            </a:r>
            <a:r>
              <a:rPr lang="en-US" dirty="0" smtClean="0"/>
              <a:t>Applications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1" y="1404242"/>
            <a:ext cx="72866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1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Real time </a:t>
            </a:r>
            <a:r>
              <a:rPr lang="en-US" dirty="0" smtClean="0"/>
              <a:t>Applications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31" y="1273964"/>
            <a:ext cx="8010525" cy="54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6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Real time </a:t>
            </a:r>
            <a:r>
              <a:rPr lang="en-US" dirty="0" smtClean="0"/>
              <a:t>Applications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6" y="1325880"/>
            <a:ext cx="7820025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6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684213"/>
            <a:ext cx="11517313" cy="53879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                                                                   </a:t>
            </a:r>
          </a:p>
          <a:p>
            <a:pPr marL="0" indent="0">
              <a:buNone/>
            </a:pPr>
            <a:r>
              <a:rPr lang="en-US" sz="2000" dirty="0" smtClean="0"/>
              <a:t>				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			</a:t>
            </a:r>
            <a:r>
              <a:rPr lang="en-US" sz="2000" b="1" dirty="0"/>
              <a:t>Supervised Learning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Learning </a:t>
            </a:r>
            <a:r>
              <a:rPr lang="en-US" sz="2000" b="1" dirty="0" smtClean="0"/>
              <a:t>algorithm</a:t>
            </a:r>
            <a:r>
              <a:rPr lang="en-US" sz="2000" dirty="0" smtClean="0"/>
              <a:t>                              </a:t>
            </a:r>
            <a:r>
              <a:rPr lang="en-US" sz="2000" b="1" dirty="0" smtClean="0"/>
              <a:t>Unsupervised </a:t>
            </a:r>
            <a:r>
              <a:rPr lang="en-US" sz="2000" b="1" dirty="0"/>
              <a:t>Learning</a:t>
            </a:r>
          </a:p>
          <a:p>
            <a:pPr marL="0" indent="0">
              <a:buNone/>
            </a:pPr>
            <a:r>
              <a:rPr lang="en-US" sz="2000" dirty="0" smtClean="0"/>
              <a:t>			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	</a:t>
            </a:r>
            <a:r>
              <a:rPr lang="en-US" sz="2000" b="1" dirty="0"/>
              <a:t>Reinforcement </a:t>
            </a:r>
            <a:r>
              <a:rPr lang="en-US" sz="2000" b="1" dirty="0" smtClean="0"/>
              <a:t>Learning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                                                                   </a:t>
            </a:r>
            <a:endParaRPr lang="en-IN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 smtClean="0"/>
              <a:t>Types of Learning Algorithms</a:t>
            </a:r>
            <a:endParaRPr lang="en-IN" dirty="0"/>
          </a:p>
        </p:txBody>
      </p:sp>
      <p:sp>
        <p:nvSpPr>
          <p:cNvPr id="5" name="Left Brace 4"/>
          <p:cNvSpPr/>
          <p:nvPr/>
        </p:nvSpPr>
        <p:spPr>
          <a:xfrm>
            <a:off x="2569634" y="2150534"/>
            <a:ext cx="1071033" cy="19642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1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674688" y="1177925"/>
            <a:ext cx="11517312" cy="5364163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Supervised </a:t>
            </a:r>
            <a:r>
              <a:rPr lang="en-IN" sz="2400" b="1" dirty="0"/>
              <a:t>learning</a:t>
            </a:r>
            <a:r>
              <a:rPr lang="en-IN" sz="2400" dirty="0"/>
              <a:t> </a:t>
            </a:r>
            <a:r>
              <a:rPr lang="en-IN" sz="2400" dirty="0" smtClean="0"/>
              <a:t>- </a:t>
            </a:r>
            <a:r>
              <a:rPr lang="en-IN" sz="2400" dirty="0"/>
              <a:t>I</a:t>
            </a:r>
            <a:r>
              <a:rPr lang="en-IN" sz="2400" dirty="0" smtClean="0"/>
              <a:t>nput </a:t>
            </a:r>
            <a:r>
              <a:rPr lang="en-IN" sz="2400" dirty="0"/>
              <a:t>and desired output data are provided</a:t>
            </a:r>
            <a:endParaRPr lang="en-IN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Supervised Learning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061" y="1786570"/>
            <a:ext cx="7315200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9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Supervised Learning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1336331"/>
            <a:ext cx="9258300" cy="538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1394461"/>
            <a:ext cx="2258059" cy="51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Supervised </a:t>
            </a:r>
            <a:r>
              <a:rPr lang="en-US" dirty="0" smtClean="0"/>
              <a:t>Learning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9" y="1352955"/>
            <a:ext cx="9864969" cy="53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IN" sz="2400" dirty="0"/>
              <a:t>Algorithm takes a known set of input data and known responses to the data (output) and trains a model to generate reasonable predictions for the response to new data</a:t>
            </a:r>
            <a:r>
              <a:rPr lang="en-IN" sz="2400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Category: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Classification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Regression techniques</a:t>
            </a:r>
          </a:p>
          <a:p>
            <a:pPr marL="0" indent="0">
              <a:buNone/>
            </a:pPr>
            <a:r>
              <a:rPr lang="en-US" dirty="0" smtClean="0"/>
              <a:t>Example: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Linear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  <a:endParaRPr lang="en-IN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/>
              <a:t>Support vector machines 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Supervised </a:t>
            </a:r>
            <a:r>
              <a:rPr lang="en-US" dirty="0" smtClean="0"/>
              <a:t>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38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IN" sz="2400" dirty="0"/>
              <a:t>Unsupervised learning is where you only have input data </a:t>
            </a:r>
            <a:r>
              <a:rPr lang="en-IN" sz="2400" dirty="0" smtClean="0"/>
              <a:t>and </a:t>
            </a:r>
            <a:r>
              <a:rPr lang="en-IN" sz="2400" dirty="0"/>
              <a:t>no corresponding output variables</a:t>
            </a:r>
            <a:r>
              <a:rPr lang="en-IN" sz="2400" dirty="0" smtClean="0"/>
              <a:t>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Unsupervised Learning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204" y="2264705"/>
            <a:ext cx="57435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2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 smtClean="0"/>
              <a:t>Categories:</a:t>
            </a:r>
            <a:endParaRPr lang="en-IN" b="1" dirty="0" smtClean="0"/>
          </a:p>
          <a:p>
            <a:pPr fontAlgn="base"/>
            <a:r>
              <a:rPr lang="en-IN" b="1" dirty="0" smtClean="0"/>
              <a:t>Clustering</a:t>
            </a:r>
            <a:r>
              <a:rPr lang="en-IN" sz="2800" dirty="0"/>
              <a:t>: A clustering problem is where you want to discover the inherent groupings in the data, such as grouping customers by purchasing </a:t>
            </a:r>
            <a:r>
              <a:rPr lang="en-IN" sz="2800" dirty="0" smtClean="0"/>
              <a:t>behaviour.</a:t>
            </a:r>
            <a:endParaRPr lang="en-IN" sz="2800" dirty="0"/>
          </a:p>
          <a:p>
            <a:pPr fontAlgn="base"/>
            <a:r>
              <a:rPr lang="en-IN" b="1" dirty="0"/>
              <a:t>Association</a:t>
            </a:r>
            <a:r>
              <a:rPr lang="en-IN" dirty="0"/>
              <a:t>:  </a:t>
            </a:r>
            <a:r>
              <a:rPr lang="en-IN" sz="2800" dirty="0"/>
              <a:t>An association rule learning problem is where you want to discover rules that describe large portions of your data, such as people that buy X also tend to buy Y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IN" b="1" dirty="0"/>
              <a:t>K</a:t>
            </a:r>
            <a:r>
              <a:rPr lang="en-IN" b="1" dirty="0" smtClean="0"/>
              <a:t>-means learning Algorithm</a:t>
            </a:r>
            <a:r>
              <a:rPr lang="en-IN" dirty="0" smtClean="0"/>
              <a:t> </a:t>
            </a:r>
            <a:r>
              <a:rPr lang="en-IN" dirty="0"/>
              <a:t>for clustering problems</a:t>
            </a:r>
          </a:p>
          <a:p>
            <a:endParaRPr lang="en-IN" sz="2800" u="sng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Unsupervised 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250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Overview of ML</a:t>
            </a:r>
          </a:p>
          <a:p>
            <a:r>
              <a:rPr lang="en-US" dirty="0" smtClean="0"/>
              <a:t>Applications of ML </a:t>
            </a:r>
          </a:p>
          <a:p>
            <a:r>
              <a:rPr lang="en-US" dirty="0" smtClean="0"/>
              <a:t>Types of ML</a:t>
            </a:r>
          </a:p>
          <a:p>
            <a:r>
              <a:rPr lang="en-US" dirty="0" smtClean="0"/>
              <a:t>ML Algorithm Example – Linear Regression</a:t>
            </a:r>
            <a:endParaRPr lang="en-US" sz="3200" dirty="0" smtClean="0"/>
          </a:p>
          <a:p>
            <a:r>
              <a:rPr lang="en-US" dirty="0" smtClean="0"/>
              <a:t>Demo with </a:t>
            </a:r>
            <a:r>
              <a:rPr lang="en-US" dirty="0"/>
              <a:t>Linear </a:t>
            </a:r>
            <a:r>
              <a:rPr lang="en-US" dirty="0" smtClean="0"/>
              <a:t>Regression algorithm</a:t>
            </a:r>
            <a:endParaRPr lang="en-US" dirty="0"/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187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 smtClean="0"/>
              <a:t>List of Learning Algorithms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8" y="1267364"/>
            <a:ext cx="10733460" cy="586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 smtClean="0"/>
              <a:t>How to Choose a Suitable Algorithm?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" y="1846917"/>
            <a:ext cx="2901953" cy="2825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15" y="1453628"/>
            <a:ext cx="6516586" cy="3561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1" y="1636506"/>
            <a:ext cx="2485292" cy="223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3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IN" b="1" dirty="0"/>
              <a:t>Linear regression</a:t>
            </a:r>
            <a:r>
              <a:rPr lang="en-IN" dirty="0"/>
              <a:t> </a:t>
            </a:r>
            <a:r>
              <a:rPr lang="en-IN" dirty="0" smtClean="0"/>
              <a:t>refers predicting the output within a continuous output and it is calculated </a:t>
            </a:r>
            <a:r>
              <a:rPr lang="en-IN" dirty="0"/>
              <a:t>analytically using </a:t>
            </a:r>
            <a:r>
              <a:rPr lang="en-IN" b="1" dirty="0" smtClean="0"/>
              <a:t>linear </a:t>
            </a:r>
            <a:r>
              <a:rPr lang="en-IN" dirty="0" smtClean="0"/>
              <a:t>algebra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US" dirty="0" smtClean="0"/>
              <a:t>Notation used:</a:t>
            </a:r>
          </a:p>
          <a:p>
            <a:pPr lvl="1"/>
            <a:r>
              <a:rPr lang="en-US" dirty="0" smtClean="0"/>
              <a:t>X- Input data</a:t>
            </a:r>
          </a:p>
          <a:p>
            <a:pPr lvl="1"/>
            <a:r>
              <a:rPr lang="en-US" dirty="0" smtClean="0"/>
              <a:t>Y-Output data</a:t>
            </a:r>
          </a:p>
          <a:p>
            <a:pPr lvl="1"/>
            <a:r>
              <a:rPr lang="en-US" dirty="0" smtClean="0"/>
              <a:t>m- Number of training examples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– one training example</a:t>
            </a:r>
          </a:p>
          <a:p>
            <a:pPr lvl="1"/>
            <a:r>
              <a:rPr lang="en-US" dirty="0" smtClean="0"/>
              <a:t>((x)</a:t>
            </a:r>
            <a:r>
              <a:rPr lang="en-US" baseline="30000" dirty="0" smtClean="0"/>
              <a:t>(</a:t>
            </a:r>
            <a:r>
              <a:rPr lang="en-US" baseline="30000" dirty="0" err="1" smtClean="0"/>
              <a:t>i</a:t>
            </a:r>
            <a:r>
              <a:rPr lang="en-US" baseline="30000" dirty="0" smtClean="0"/>
              <a:t>)</a:t>
            </a:r>
            <a:r>
              <a:rPr lang="en-IN" dirty="0" smtClean="0"/>
              <a:t>,</a:t>
            </a:r>
            <a:r>
              <a:rPr lang="en-US" dirty="0" smtClean="0"/>
              <a:t>(y)</a:t>
            </a:r>
            <a:r>
              <a:rPr lang="en-US" baseline="30000" dirty="0" smtClean="0"/>
              <a:t>(</a:t>
            </a:r>
            <a:r>
              <a:rPr lang="en-US" baseline="30000" dirty="0" err="1"/>
              <a:t>i</a:t>
            </a:r>
            <a:r>
              <a:rPr lang="en-US" baseline="30000" dirty="0" smtClean="0"/>
              <a:t>)</a:t>
            </a:r>
            <a:r>
              <a:rPr lang="en-IN" dirty="0" smtClean="0"/>
              <a:t>) – </a:t>
            </a:r>
            <a:r>
              <a:rPr lang="en-IN" dirty="0" err="1" smtClean="0"/>
              <a:t>i</a:t>
            </a:r>
            <a:r>
              <a:rPr lang="en-IN" baseline="30000" dirty="0" err="1" smtClean="0"/>
              <a:t>th</a:t>
            </a:r>
            <a:r>
              <a:rPr lang="en-IN" dirty="0" smtClean="0"/>
              <a:t> training example  </a:t>
            </a:r>
            <a:endParaRPr lang="en-US" baseline="30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 smtClean="0"/>
              <a:t>Linear Regression – Learning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5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Linear Regression – Learning Algorithm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58" y="1550957"/>
            <a:ext cx="8971673" cy="5221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1394461"/>
            <a:ext cx="2258059" cy="51469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0203" y="1089292"/>
            <a:ext cx="194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set</a:t>
            </a:r>
            <a:endParaRPr lang="en-IN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08262" y="1089291"/>
            <a:ext cx="6370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                                                               Plot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68076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Linear Regression – Learning Algorithm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" y="1710173"/>
            <a:ext cx="9864969" cy="4958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723" y="1248508"/>
            <a:ext cx="3341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Expected Output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52781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Linear Regression – Learning Algorithm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2" y="1354015"/>
            <a:ext cx="1589954" cy="4062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69830"/>
            <a:ext cx="5398477" cy="50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203200" y="1058863"/>
            <a:ext cx="11988800" cy="5387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Cost Function:</a:t>
            </a:r>
          </a:p>
          <a:p>
            <a:pPr marL="0" indent="0">
              <a:buNone/>
            </a:pPr>
            <a:r>
              <a:rPr lang="en-US" i="1" dirty="0"/>
              <a:t>			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hθ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0​+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1​</a:t>
            </a:r>
            <a:r>
              <a:rPr lang="el-G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Linear Regression – Cost function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175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175" cy="266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175" cy="266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175" cy="2667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175" cy="266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175" cy="266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175" cy="266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175" cy="2667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7175" cy="2667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843314" y="3236686"/>
            <a:ext cx="0" cy="214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43314" y="5384800"/>
            <a:ext cx="1959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41" y="4731657"/>
            <a:ext cx="257175" cy="266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47" y="4405086"/>
            <a:ext cx="257175" cy="26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71" y="4078514"/>
            <a:ext cx="257175" cy="266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22" y="4211864"/>
            <a:ext cx="257175" cy="266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12" y="3793421"/>
            <a:ext cx="257175" cy="266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20" y="3926771"/>
            <a:ext cx="257175" cy="266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97" y="3492046"/>
            <a:ext cx="257175" cy="266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08" y="3945164"/>
            <a:ext cx="257175" cy="266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78" y="4363607"/>
            <a:ext cx="257175" cy="2667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890" y="4684813"/>
            <a:ext cx="257175" cy="2667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322890" y="3492046"/>
            <a:ext cx="1181705" cy="150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flipV="1">
            <a:off x="3344939" y="3073189"/>
            <a:ext cx="1327756" cy="680117"/>
          </a:xfrm>
          <a:prstGeom prst="curvedConnector3">
            <a:avLst>
              <a:gd name="adj1" fmla="val 478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85261" y="2888523"/>
            <a:ext cx="248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hθ</a:t>
            </a:r>
            <a:r>
              <a:rPr lang="el-G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​(</a:t>
            </a:r>
            <a:r>
              <a:rPr lang="el-GR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l-G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l-GR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0​+</a:t>
            </a:r>
            <a:r>
              <a:rPr lang="el-GR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1​</a:t>
            </a:r>
            <a:r>
              <a:rPr lang="el-GR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43314" y="5384800"/>
            <a:ext cx="2007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43314" y="3257855"/>
            <a:ext cx="0" cy="2126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01000" y="2180492"/>
            <a:ext cx="27959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Where</a:t>
            </a:r>
            <a:r>
              <a:rPr lang="en-US" sz="2800" dirty="0" smtClean="0"/>
              <a:t>,</a:t>
            </a:r>
          </a:p>
          <a:p>
            <a:endParaRPr lang="en-US" sz="2800" dirty="0" smtClean="0"/>
          </a:p>
          <a:p>
            <a:r>
              <a:rPr lang="el-GR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Interception</a:t>
            </a:r>
          </a:p>
          <a:p>
            <a:r>
              <a:rPr lang="el-GR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l-G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Slope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0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                          </a:t>
            </a:r>
            <a:r>
              <a:rPr lang="en-US" sz="2800" b="1" u="sng" dirty="0" smtClean="0"/>
              <a:t>Simplified</a:t>
            </a:r>
            <a:endParaRPr lang="en-IN" sz="2800" b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Linear </a:t>
            </a:r>
            <a:r>
              <a:rPr lang="en-US" dirty="0" smtClean="0"/>
              <a:t>Regression – Cost function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6" y="1477108"/>
            <a:ext cx="4712677" cy="4712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33" y="1811216"/>
            <a:ext cx="4102670" cy="26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4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Linear Regression – Cost function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24" y="1152645"/>
            <a:ext cx="2962688" cy="2467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01" y="3846197"/>
            <a:ext cx="2895768" cy="2534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886" y="1199611"/>
            <a:ext cx="2715004" cy="2534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202" y="3847442"/>
            <a:ext cx="2486372" cy="2543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9" y="1104242"/>
            <a:ext cx="3075342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60" y="3737904"/>
            <a:ext cx="3008422" cy="28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1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Linear Regression – Cost function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76" y="1429557"/>
            <a:ext cx="6541477" cy="48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9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 smtClean="0"/>
              <a:t>Overview of Machine Learning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90061" y="995193"/>
            <a:ext cx="10963031" cy="696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IN" sz="32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IN" sz="3200" dirty="0" smtClean="0"/>
              <a:t>Subfield </a:t>
            </a:r>
            <a:r>
              <a:rPr lang="en-IN" sz="3200" dirty="0"/>
              <a:t>of artificial intelligence (AI). </a:t>
            </a:r>
            <a:endParaRPr lang="en-IN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/>
              <a:t>A</a:t>
            </a:r>
            <a:r>
              <a:rPr lang="en-IN" sz="3200" dirty="0" smtClean="0"/>
              <a:t>utomate </a:t>
            </a:r>
            <a:r>
              <a:rPr lang="en-IN" sz="3200" dirty="0"/>
              <a:t>decision-making processes based on data inputs.</a:t>
            </a:r>
          </a:p>
          <a:p>
            <a:pPr lvl="0"/>
            <a:endParaRPr lang="en-US" sz="3200" dirty="0" smtClean="0"/>
          </a:p>
          <a:p>
            <a:pPr lvl="0"/>
            <a:r>
              <a:rPr lang="en-US" sz="3200" u="sng" dirty="0" smtClean="0"/>
              <a:t>Definitions: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IN" sz="3200" dirty="0" smtClean="0"/>
              <a:t>	The </a:t>
            </a:r>
            <a:r>
              <a:rPr lang="en-IN" sz="3200" dirty="0"/>
              <a:t>field of study that gives </a:t>
            </a:r>
            <a:r>
              <a:rPr lang="en-IN" sz="3200" dirty="0" smtClean="0"/>
              <a:t>computers </a:t>
            </a:r>
            <a:r>
              <a:rPr lang="en-IN" sz="3200" dirty="0"/>
              <a:t>the </a:t>
            </a:r>
            <a:endParaRPr lang="en-IN" sz="3200" dirty="0" smtClean="0"/>
          </a:p>
          <a:p>
            <a:pPr>
              <a:spcBef>
                <a:spcPct val="20000"/>
              </a:spcBef>
            </a:pPr>
            <a:r>
              <a:rPr lang="en-IN" sz="3200" dirty="0" smtClean="0"/>
              <a:t>ability </a:t>
            </a:r>
            <a:r>
              <a:rPr lang="en-IN" sz="3200" dirty="0"/>
              <a:t>to learn </a:t>
            </a:r>
            <a:r>
              <a:rPr lang="en-IN" sz="3200" dirty="0" smtClean="0"/>
              <a:t>without </a:t>
            </a:r>
            <a:r>
              <a:rPr lang="en-IN" sz="3200" dirty="0"/>
              <a:t>being explicitly </a:t>
            </a:r>
            <a:r>
              <a:rPr lang="en-IN" sz="3200" dirty="0" smtClean="0"/>
              <a:t>programmed</a:t>
            </a:r>
            <a:r>
              <a:rPr lang="en-IN" sz="3200" dirty="0"/>
              <a:t>. </a:t>
            </a:r>
            <a:endParaRPr lang="en-IN" sz="3200" dirty="0" smtClean="0"/>
          </a:p>
          <a:p>
            <a:pPr>
              <a:spcBef>
                <a:spcPct val="20000"/>
              </a:spcBef>
            </a:pPr>
            <a:r>
              <a:rPr lang="en-IN" sz="3200" dirty="0" smtClean="0"/>
              <a:t>                                                                                                  Arthur      </a:t>
            </a:r>
          </a:p>
          <a:p>
            <a:pPr>
              <a:spcBef>
                <a:spcPct val="20000"/>
              </a:spcBef>
            </a:pPr>
            <a:endParaRPr lang="en-IN" sz="3200" dirty="0"/>
          </a:p>
          <a:p>
            <a:pPr>
              <a:spcBef>
                <a:spcPct val="20000"/>
              </a:spcBef>
            </a:pPr>
            <a:r>
              <a:rPr lang="en-US" sz="3200" dirty="0" smtClean="0"/>
              <a:t>                                                                                           Arthur Samuel</a:t>
            </a:r>
            <a:endParaRPr lang="en-IN" sz="3200" dirty="0" smtClean="0"/>
          </a:p>
          <a:p>
            <a:pPr>
              <a:spcBef>
                <a:spcPct val="20000"/>
              </a:spcBef>
            </a:pPr>
            <a:r>
              <a:rPr lang="en-IN" sz="3200" dirty="0"/>
              <a:t> </a:t>
            </a:r>
            <a:r>
              <a:rPr lang="en-IN" sz="3200" dirty="0" smtClean="0"/>
              <a:t>                                                                                                      </a:t>
            </a:r>
          </a:p>
          <a:p>
            <a:pPr>
              <a:spcBef>
                <a:spcPct val="20000"/>
              </a:spcBef>
            </a:pPr>
            <a:endParaRPr lang="en-US" sz="3200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01" y="2418692"/>
            <a:ext cx="2057400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78" y="4673981"/>
            <a:ext cx="4114800" cy="22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Used to minimize some cost function.</a:t>
            </a:r>
          </a:p>
          <a:p>
            <a:r>
              <a:rPr lang="en-US" dirty="0" smtClean="0"/>
              <a:t>Have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Gradient </a:t>
            </a:r>
            <a:r>
              <a:rPr lang="en-US" dirty="0"/>
              <a:t>Descent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9" y="2258938"/>
            <a:ext cx="7897700" cy="45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Gradient Descent Algorithm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1338943"/>
            <a:ext cx="9144000" cy="5202486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5177642" y="3028208"/>
            <a:ext cx="154379" cy="15437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2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 Algorithm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1338943"/>
            <a:ext cx="9144000" cy="5202486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5177642" y="3028208"/>
            <a:ext cx="154379" cy="15437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5302537" y="3182587"/>
            <a:ext cx="29484" cy="332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5-Point Star 12"/>
          <p:cNvSpPr/>
          <p:nvPr/>
        </p:nvSpPr>
        <p:spPr>
          <a:xfrm>
            <a:off x="5257902" y="3473617"/>
            <a:ext cx="148237" cy="1306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2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 Algorithm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1338943"/>
            <a:ext cx="9144000" cy="5202486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5177642" y="3028208"/>
            <a:ext cx="154379" cy="15437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5302537" y="3182587"/>
            <a:ext cx="29484" cy="332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5-Point Star 12"/>
          <p:cNvSpPr/>
          <p:nvPr/>
        </p:nvSpPr>
        <p:spPr>
          <a:xfrm>
            <a:off x="5257902" y="3473617"/>
            <a:ext cx="148237" cy="1306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/>
          <p:cNvCxnSpPr>
            <a:stCxn id="13" idx="3"/>
          </p:cNvCxnSpPr>
          <p:nvPr/>
        </p:nvCxnSpPr>
        <p:spPr>
          <a:xfrm>
            <a:off x="5377828" y="3604246"/>
            <a:ext cx="28311" cy="433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5-Point Star 7"/>
          <p:cNvSpPr/>
          <p:nvPr/>
        </p:nvSpPr>
        <p:spPr>
          <a:xfrm>
            <a:off x="5342201" y="4037610"/>
            <a:ext cx="166254" cy="1306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14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 Algorithm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1338943"/>
            <a:ext cx="9144000" cy="5202486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5177642" y="3028208"/>
            <a:ext cx="154379" cy="15437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5302537" y="3182587"/>
            <a:ext cx="29484" cy="332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5-Point Star 12"/>
          <p:cNvSpPr/>
          <p:nvPr/>
        </p:nvSpPr>
        <p:spPr>
          <a:xfrm>
            <a:off x="5257902" y="3473617"/>
            <a:ext cx="148237" cy="1306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/>
          <p:cNvCxnSpPr>
            <a:stCxn id="13" idx="3"/>
          </p:cNvCxnSpPr>
          <p:nvPr/>
        </p:nvCxnSpPr>
        <p:spPr>
          <a:xfrm>
            <a:off x="5377828" y="3604246"/>
            <a:ext cx="28311" cy="433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5-Point Star 7"/>
          <p:cNvSpPr/>
          <p:nvPr/>
        </p:nvSpPr>
        <p:spPr>
          <a:xfrm>
            <a:off x="5342201" y="4037610"/>
            <a:ext cx="166254" cy="1306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/>
          <p:cNvCxnSpPr>
            <a:stCxn id="8" idx="0"/>
          </p:cNvCxnSpPr>
          <p:nvPr/>
        </p:nvCxnSpPr>
        <p:spPr>
          <a:xfrm>
            <a:off x="5425328" y="4037610"/>
            <a:ext cx="179825" cy="52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5-Point Star 9"/>
          <p:cNvSpPr/>
          <p:nvPr/>
        </p:nvSpPr>
        <p:spPr>
          <a:xfrm>
            <a:off x="5569527" y="4500749"/>
            <a:ext cx="118753" cy="17813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44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 Algorithm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7" y="1338943"/>
            <a:ext cx="9144000" cy="5202486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5177642" y="3028208"/>
            <a:ext cx="154379" cy="15437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5302537" y="3182587"/>
            <a:ext cx="29484" cy="332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5-Point Star 12"/>
          <p:cNvSpPr/>
          <p:nvPr/>
        </p:nvSpPr>
        <p:spPr>
          <a:xfrm>
            <a:off x="5257902" y="3473617"/>
            <a:ext cx="148237" cy="1306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/>
          <p:cNvCxnSpPr>
            <a:stCxn id="13" idx="3"/>
          </p:cNvCxnSpPr>
          <p:nvPr/>
        </p:nvCxnSpPr>
        <p:spPr>
          <a:xfrm>
            <a:off x="5377828" y="3604246"/>
            <a:ext cx="28311" cy="433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5-Point Star 7"/>
          <p:cNvSpPr/>
          <p:nvPr/>
        </p:nvSpPr>
        <p:spPr>
          <a:xfrm>
            <a:off x="5342201" y="4037610"/>
            <a:ext cx="166254" cy="13062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/>
          <p:cNvCxnSpPr>
            <a:stCxn id="8" idx="0"/>
          </p:cNvCxnSpPr>
          <p:nvPr/>
        </p:nvCxnSpPr>
        <p:spPr>
          <a:xfrm>
            <a:off x="5425328" y="4037610"/>
            <a:ext cx="179825" cy="522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5-Point Star 9"/>
          <p:cNvSpPr/>
          <p:nvPr/>
        </p:nvSpPr>
        <p:spPr>
          <a:xfrm>
            <a:off x="5569527" y="4500749"/>
            <a:ext cx="118753" cy="17813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/>
          <p:cNvCxnSpPr/>
          <p:nvPr/>
        </p:nvCxnSpPr>
        <p:spPr>
          <a:xfrm>
            <a:off x="5640778" y="4568791"/>
            <a:ext cx="118753" cy="501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5-Point Star 13"/>
          <p:cNvSpPr/>
          <p:nvPr/>
        </p:nvSpPr>
        <p:spPr>
          <a:xfrm>
            <a:off x="5712028" y="4953321"/>
            <a:ext cx="154381" cy="18548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46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 Algorithm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124" y="1338944"/>
            <a:ext cx="9144000" cy="5202486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5511749" y="2993039"/>
            <a:ext cx="154379" cy="15437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27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 Algorithm</a:t>
            </a:r>
            <a:endParaRPr lang="en-IN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326933"/>
            <a:ext cx="9144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6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 Algorithm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599"/>
            <a:ext cx="5486401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 Algorithm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1371599"/>
            <a:ext cx="8134350" cy="49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6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 smtClean="0"/>
              <a:t>A </a:t>
            </a:r>
            <a:r>
              <a:rPr lang="en-IN" dirty="0"/>
              <a:t>computer program is said to learn 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from </a:t>
            </a:r>
            <a:r>
              <a:rPr lang="en-IN" b="1" dirty="0"/>
              <a:t>experience </a:t>
            </a:r>
            <a:r>
              <a:rPr lang="en-IN" b="1" i="1" dirty="0"/>
              <a:t>E</a:t>
            </a:r>
            <a:r>
              <a:rPr lang="en-IN" dirty="0"/>
              <a:t> with respect to some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class </a:t>
            </a:r>
            <a:r>
              <a:rPr lang="en-IN" dirty="0"/>
              <a:t>of </a:t>
            </a:r>
            <a:r>
              <a:rPr lang="en-IN" b="1" dirty="0"/>
              <a:t>tasks </a:t>
            </a:r>
            <a:r>
              <a:rPr lang="en-IN" b="1" i="1" dirty="0"/>
              <a:t>T</a:t>
            </a:r>
            <a:r>
              <a:rPr lang="en-IN" dirty="0"/>
              <a:t> and </a:t>
            </a:r>
            <a:r>
              <a:rPr lang="en-IN" b="1" dirty="0"/>
              <a:t>performance </a:t>
            </a:r>
            <a:r>
              <a:rPr lang="en-IN" b="1" dirty="0" smtClean="0"/>
              <a:t>measure</a:t>
            </a:r>
          </a:p>
          <a:p>
            <a:pPr marL="0" indent="0">
              <a:buNone/>
            </a:pPr>
            <a:r>
              <a:rPr lang="en-IN" b="1" dirty="0"/>
              <a:t> </a:t>
            </a:r>
            <a:r>
              <a:rPr lang="en-IN" b="1" i="1" dirty="0"/>
              <a:t>P</a:t>
            </a:r>
            <a:r>
              <a:rPr lang="en-IN" dirty="0"/>
              <a:t>, if its performance at tasks in </a:t>
            </a:r>
            <a:r>
              <a:rPr lang="en-IN" i="1" dirty="0"/>
              <a:t>T</a:t>
            </a:r>
            <a:r>
              <a:rPr lang="en-IN" dirty="0"/>
              <a:t>, as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measured </a:t>
            </a:r>
            <a:r>
              <a:rPr lang="en-IN" dirty="0"/>
              <a:t>by </a:t>
            </a:r>
            <a:r>
              <a:rPr lang="en-IN" i="1" dirty="0"/>
              <a:t>P</a:t>
            </a:r>
            <a:r>
              <a:rPr lang="en-IN" dirty="0"/>
              <a:t>, improves with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experience</a:t>
            </a:r>
            <a:r>
              <a:rPr lang="en-IN" dirty="0"/>
              <a:t> </a:t>
            </a:r>
            <a:r>
              <a:rPr lang="en-IN" i="1" dirty="0"/>
              <a:t>E</a:t>
            </a:r>
            <a:r>
              <a:rPr lang="en-IN" dirty="0" smtClean="0"/>
              <a:t>.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                                                                           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			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																	          </a:t>
            </a:r>
            <a:r>
              <a:rPr lang="en-IN" b="1" dirty="0" smtClean="0"/>
              <a:t>Tom Mitchell</a:t>
            </a: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IN" dirty="0"/>
              <a:t>Overview of 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92" y="1020455"/>
            <a:ext cx="3976891" cy="471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5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 Algorithm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" y="1710173"/>
            <a:ext cx="9864969" cy="4958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723" y="1248508"/>
            <a:ext cx="3341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Expected Output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74121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 fontAlgn="base">
              <a:buNone/>
            </a:pPr>
            <a:endParaRPr lang="en-IN" b="1" dirty="0"/>
          </a:p>
          <a:p>
            <a:pPr fontAlgn="base"/>
            <a:r>
              <a:rPr lang="en-IN" b="1" dirty="0" smtClean="0"/>
              <a:t>Supervised</a:t>
            </a:r>
            <a:r>
              <a:rPr lang="en-IN" dirty="0"/>
              <a:t>: All data is </a:t>
            </a:r>
            <a:r>
              <a:rPr lang="en-IN" dirty="0" smtClean="0"/>
              <a:t>labelled </a:t>
            </a:r>
            <a:r>
              <a:rPr lang="en-IN" dirty="0"/>
              <a:t>and the algorithms learn to predict the output from the input data.</a:t>
            </a:r>
          </a:p>
          <a:p>
            <a:pPr fontAlgn="base"/>
            <a:r>
              <a:rPr lang="en-IN" b="1" dirty="0"/>
              <a:t>Unsupervised</a:t>
            </a:r>
            <a:r>
              <a:rPr lang="en-IN" dirty="0"/>
              <a:t>: All data is </a:t>
            </a:r>
            <a:r>
              <a:rPr lang="en-IN" dirty="0" smtClean="0"/>
              <a:t>unlabelled </a:t>
            </a:r>
            <a:r>
              <a:rPr lang="en-IN" dirty="0"/>
              <a:t>and the algorithms learn to inherent structure from the input data.</a:t>
            </a:r>
          </a:p>
          <a:p>
            <a:pPr fontAlgn="base"/>
            <a:r>
              <a:rPr lang="en-IN" b="1" dirty="0"/>
              <a:t>Semi-supervised</a:t>
            </a:r>
            <a:r>
              <a:rPr lang="en-IN" dirty="0"/>
              <a:t>: Some data is </a:t>
            </a:r>
            <a:r>
              <a:rPr lang="en-IN" dirty="0" smtClean="0"/>
              <a:t>labelled </a:t>
            </a:r>
            <a:r>
              <a:rPr lang="en-IN" dirty="0"/>
              <a:t>but most of it is </a:t>
            </a:r>
            <a:r>
              <a:rPr lang="en-IN" dirty="0" smtClean="0"/>
              <a:t>unlabelled </a:t>
            </a:r>
            <a:r>
              <a:rPr lang="en-IN" dirty="0"/>
              <a:t>and a mixture of supervised and unsupervised techniques can be used.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IN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0676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ank you and any queries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634" y="1325073"/>
            <a:ext cx="7198457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6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Example: Digit Recognition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Task(T):</a:t>
            </a:r>
          </a:p>
          <a:p>
            <a:pPr lvl="2"/>
            <a:r>
              <a:rPr lang="en-US" dirty="0" smtClean="0"/>
              <a:t>Recognizing and classifying handwritten words within images</a:t>
            </a:r>
          </a:p>
          <a:p>
            <a:r>
              <a:rPr lang="en-US" dirty="0" smtClean="0"/>
              <a:t>Performance measure(P):</a:t>
            </a:r>
          </a:p>
          <a:p>
            <a:pPr lvl="2"/>
            <a:r>
              <a:rPr lang="en-US" dirty="0" smtClean="0"/>
              <a:t>Percent of words correctly classified</a:t>
            </a:r>
          </a:p>
          <a:p>
            <a:r>
              <a:rPr lang="en-US" dirty="0" smtClean="0"/>
              <a:t>Training experience(E):</a:t>
            </a:r>
          </a:p>
          <a:p>
            <a:pPr lvl="2"/>
            <a:r>
              <a:rPr lang="en-US" dirty="0" smtClean="0"/>
              <a:t>A database of handwritten words with given classifications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IN" dirty="0"/>
              <a:t>Overview of Machine </a:t>
            </a:r>
            <a:r>
              <a:rPr lang="en-IN" dirty="0" smtClean="0"/>
              <a:t>Learning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718" y="1813984"/>
            <a:ext cx="32480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6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/>
              <a:t>Image processing and computer </a:t>
            </a:r>
          </a:p>
          <a:p>
            <a:pPr marL="0" indent="0">
              <a:buNone/>
            </a:pPr>
            <a:r>
              <a:rPr lang="en-IN" dirty="0"/>
              <a:t>    </a:t>
            </a:r>
            <a:r>
              <a:rPr lang="en-IN" dirty="0" smtClean="0"/>
              <a:t>vision</a:t>
            </a:r>
          </a:p>
          <a:p>
            <a:r>
              <a:rPr lang="en-IN" dirty="0" smtClean="0"/>
              <a:t>Computational biology</a:t>
            </a:r>
          </a:p>
          <a:p>
            <a:r>
              <a:rPr lang="en-IN" dirty="0"/>
              <a:t>Natural language </a:t>
            </a:r>
            <a:r>
              <a:rPr lang="en-IN" dirty="0" smtClean="0"/>
              <a:t>processing</a:t>
            </a:r>
          </a:p>
          <a:p>
            <a:r>
              <a:rPr lang="en-IN" dirty="0" smtClean="0"/>
              <a:t>Finance</a:t>
            </a:r>
          </a:p>
          <a:p>
            <a:r>
              <a:rPr lang="en-IN" dirty="0" smtClean="0"/>
              <a:t>Manufacturing Industry </a:t>
            </a:r>
          </a:p>
          <a:p>
            <a:r>
              <a:rPr lang="en-IN" dirty="0" smtClean="0"/>
              <a:t>Energy </a:t>
            </a:r>
            <a:r>
              <a:rPr lang="en-IN" dirty="0"/>
              <a:t>production, for price and </a:t>
            </a:r>
          </a:p>
          <a:p>
            <a:pPr marL="0" indent="0">
              <a:buNone/>
            </a:pPr>
            <a:r>
              <a:rPr lang="en-IN" dirty="0"/>
              <a:t>    load forecasting</a:t>
            </a:r>
          </a:p>
          <a:p>
            <a:pPr marL="0" indent="0">
              <a:buNone/>
            </a:pPr>
            <a:endParaRPr lang="en-I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Real time Applications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867" y="1153455"/>
            <a:ext cx="4980517" cy="53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1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Real time Applications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1318846"/>
            <a:ext cx="2552700" cy="179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86" y="1153455"/>
            <a:ext cx="5357528" cy="4712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54" y="3847442"/>
            <a:ext cx="3987922" cy="3080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93" y="2580617"/>
            <a:ext cx="3619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9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Real time Applications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1298127"/>
            <a:ext cx="3481754" cy="2338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98" y="2473964"/>
            <a:ext cx="28575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4074164"/>
            <a:ext cx="3481753" cy="2366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68" y="1215002"/>
            <a:ext cx="5492302" cy="51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r>
              <a:rPr lang="en-IN" dirty="0"/>
              <a:t>Natural language processing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Real time </a:t>
            </a:r>
            <a:r>
              <a:rPr lang="en-US" dirty="0" smtClean="0"/>
              <a:t>Applications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2523467"/>
            <a:ext cx="413385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1" y="2266221"/>
            <a:ext cx="2819400" cy="3094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49" y="2323442"/>
            <a:ext cx="4563534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8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D1091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ADAF55C-79A8-4C46-A9FE-E7A7DAB37647}" vid="{29B96F25-5C3D-4FC2-8F75-F019CD7F5F3E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1882</TotalTime>
  <Words>441</Words>
  <Application>Microsoft Office PowerPoint</Application>
  <PresentationFormat>Widescreen</PresentationFormat>
  <Paragraphs>140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Calibri Light</vt:lpstr>
      <vt:lpstr>Century Gothic</vt:lpstr>
      <vt:lpstr>Times New Roman</vt:lpstr>
      <vt:lpstr>Wingdings</vt:lpstr>
      <vt:lpstr>Wingdings 3</vt:lpstr>
      <vt:lpstr>Theme1</vt:lpstr>
      <vt:lpstr>Ion</vt:lpstr>
      <vt:lpstr>Office Theme</vt:lpstr>
      <vt:lpstr>    Machine Learning       Balaji.M</vt:lpstr>
      <vt:lpstr>Agenda</vt:lpstr>
      <vt:lpstr>Overview of Machine Learning</vt:lpstr>
      <vt:lpstr>Overview of Machine Learning</vt:lpstr>
      <vt:lpstr>Overview of Machine Learning</vt:lpstr>
      <vt:lpstr>Real time Applications</vt:lpstr>
      <vt:lpstr>Real time Applications</vt:lpstr>
      <vt:lpstr>Real time Applications</vt:lpstr>
      <vt:lpstr>Real time Applications</vt:lpstr>
      <vt:lpstr>Real time Applications</vt:lpstr>
      <vt:lpstr>Real time Applications</vt:lpstr>
      <vt:lpstr>Real time Applications</vt:lpstr>
      <vt:lpstr>Types of Learning Algorithms</vt:lpstr>
      <vt:lpstr>Supervised Learning</vt:lpstr>
      <vt:lpstr>Supervised Learning</vt:lpstr>
      <vt:lpstr>Supervised Learning</vt:lpstr>
      <vt:lpstr>Supervised Learning</vt:lpstr>
      <vt:lpstr>Unsupervised Learning</vt:lpstr>
      <vt:lpstr>Unsupervised Learning</vt:lpstr>
      <vt:lpstr>List of Learning Algorithms</vt:lpstr>
      <vt:lpstr>How to Choose a Suitable Algorithm?</vt:lpstr>
      <vt:lpstr>Linear Regression – Learning Algorithm</vt:lpstr>
      <vt:lpstr>Linear Regression – Learning Algorithm</vt:lpstr>
      <vt:lpstr>Linear Regression – Learning Algorithm</vt:lpstr>
      <vt:lpstr>Linear Regression – Learning Algorithm</vt:lpstr>
      <vt:lpstr>Linear Regression – Cost function</vt:lpstr>
      <vt:lpstr>Linear Regression – Cost function</vt:lpstr>
      <vt:lpstr>Linear Regression – Cost function</vt:lpstr>
      <vt:lpstr>Linear Regression – Cost function</vt:lpstr>
      <vt:lpstr>Gradient Descent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Balaji MA</dc:creator>
  <cp:lastModifiedBy>Balaji MA</cp:lastModifiedBy>
  <cp:revision>107</cp:revision>
  <dcterms:created xsi:type="dcterms:W3CDTF">2018-04-06T09:05:21Z</dcterms:created>
  <dcterms:modified xsi:type="dcterms:W3CDTF">2019-05-27T10:25:30Z</dcterms:modified>
</cp:coreProperties>
</file>